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7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8" r:id="rId5"/>
    <p:sldId id="259" r:id="rId6"/>
    <p:sldId id="275" r:id="rId7"/>
    <p:sldId id="262" r:id="rId8"/>
    <p:sldId id="287" r:id="rId9"/>
    <p:sldId id="261" r:id="rId10"/>
    <p:sldId id="263" r:id="rId11"/>
    <p:sldId id="284" r:id="rId12"/>
    <p:sldId id="264" r:id="rId13"/>
    <p:sldId id="277" r:id="rId14"/>
    <p:sldId id="279" r:id="rId15"/>
    <p:sldId id="266" r:id="rId16"/>
    <p:sldId id="289" r:id="rId17"/>
    <p:sldId id="290" r:id="rId18"/>
    <p:sldId id="276" r:id="rId19"/>
    <p:sldId id="280" r:id="rId20"/>
    <p:sldId id="271" r:id="rId21"/>
    <p:sldId id="272" r:id="rId22"/>
    <p:sldId id="291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Desktop\GRAD%20Gradjanski%20vodic%20kroz%20odluku%20o%20budzetu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32"/>
          <c:y val="0.33374488188976476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Приходи од пореза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Пренета средства из претходних година</c:v>
                </c:pt>
              </c:strCache>
            </c:strRef>
          </c:cat>
          <c:val>
            <c:numRef>
              <c:f>Sheet1!$C$4:$C$8</c:f>
              <c:numCache>
                <c:formatCode>0.00</c:formatCode>
                <c:ptCount val="5"/>
                <c:pt idx="0">
                  <c:v>67.861109361186394</c:v>
                </c:pt>
                <c:pt idx="1">
                  <c:v>8.1463169934334534</c:v>
                </c:pt>
                <c:pt idx="2">
                  <c:v>16.440531695238921</c:v>
                </c:pt>
                <c:pt idx="3">
                  <c:v>4.1444655397230061</c:v>
                </c:pt>
                <c:pt idx="4">
                  <c:v>3.4075764104182138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8-4DEC-A33D-C18C25DFE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3463312"/>
        <c:axId val="963457072"/>
      </c:barChart>
      <c:catAx>
        <c:axId val="96346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457072"/>
        <c:crosses val="autoZero"/>
        <c:auto val="1"/>
        <c:lblAlgn val="ctr"/>
        <c:lblOffset val="100"/>
        <c:noMultiLvlLbl val="0"/>
      </c:catAx>
      <c:valAx>
        <c:axId val="96345707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6346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BE-4DF5-A6FF-C9DC3CFA2E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BE-4DF5-A6FF-C9DC3CFA2E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BE-4DF5-A6FF-C9DC3CFA2E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BE-4DF5-A6FF-C9DC3CFA2E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BE-4DF5-A6FF-C9DC3CFA2E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7BE-4DF5-A6FF-C9DC3CFA2E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7BE-4DF5-A6FF-C9DC3CFA2E33}"/>
              </c:ext>
            </c:extLst>
          </c:dPt>
          <c:dLbls>
            <c:dLbl>
              <c:idx val="0"/>
              <c:layout>
                <c:manualLayout>
                  <c:x val="-6.6048220399638882E-2"/>
                  <c:y val="-0.110961336781700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E-4DF5-A6FF-C9DC3CFA2E33}"/>
                </c:ext>
              </c:extLst>
            </c:dLbl>
            <c:dLbl>
              <c:idx val="1"/>
              <c:layout>
                <c:manualLayout>
                  <c:x val="-2.3021411093540865E-2"/>
                  <c:y val="0.171702399509437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E-4DF5-A6FF-C9DC3CFA2E33}"/>
                </c:ext>
              </c:extLst>
            </c:dLbl>
            <c:dLbl>
              <c:idx val="2"/>
              <c:layout>
                <c:manualLayout>
                  <c:x val="2.2494628058484397E-2"/>
                  <c:y val="3.25895654110653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E-4DF5-A6FF-C9DC3CFA2E33}"/>
                </c:ext>
              </c:extLst>
            </c:dLbl>
            <c:dLbl>
              <c:idx val="3"/>
              <c:layout>
                <c:manualLayout>
                  <c:x val="2.1069375399173883E-3"/>
                  <c:y val="0.179793046951088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E-4DF5-A6FF-C9DC3CFA2E33}"/>
                </c:ext>
              </c:extLst>
            </c:dLbl>
            <c:dLbl>
              <c:idx val="4"/>
              <c:layout>
                <c:manualLayout>
                  <c:x val="7.5069988000944976E-3"/>
                  <c:y val="-0.115394020934465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E-4DF5-A6FF-C9DC3CFA2E33}"/>
                </c:ext>
              </c:extLst>
            </c:dLbl>
            <c:dLbl>
              <c:idx val="5"/>
              <c:layout>
                <c:manualLayout>
                  <c:x val="-8.5664028794618444E-3"/>
                  <c:y val="-0.126255981488308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E-4DF5-A6FF-C9DC3CFA2E33}"/>
                </c:ext>
              </c:extLst>
            </c:dLbl>
            <c:dLbl>
              <c:idx val="6"/>
              <c:layout>
                <c:manualLayout>
                  <c:x val="4.9465549712789401E-2"/>
                  <c:y val="-2.77312665042605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E-4DF5-A6FF-C9DC3CFA2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Sheet1!$A$4:$A$10</c:f>
              <c:strCache>
                <c:ptCount val="7"/>
                <c:pt idx="0">
                  <c:v>Коришћење роба и услуга</c:v>
                </c:pt>
                <c:pt idx="1">
                  <c:v>Субвенције, дотације и трансфери</c:v>
                </c:pt>
                <c:pt idx="2">
                  <c:v>Расходи за запослене</c:v>
                </c:pt>
                <c:pt idx="3">
                  <c:v>Социјална помоћ</c:v>
                </c:pt>
                <c:pt idx="4">
                  <c:v>Остали расходи</c:v>
                </c:pt>
                <c:pt idx="5">
                  <c:v>Отплата главнице и камате</c:v>
                </c:pt>
                <c:pt idx="6">
                  <c:v>Капитални издаци</c:v>
                </c:pt>
              </c:strCache>
            </c:strRef>
          </c:cat>
          <c:val>
            <c:numRef>
              <c:f>Sheet1!$C$4:$C$10</c:f>
              <c:numCache>
                <c:formatCode>0.00</c:formatCode>
                <c:ptCount val="7"/>
                <c:pt idx="0">
                  <c:v>27.766867324045563</c:v>
                </c:pt>
                <c:pt idx="1">
                  <c:v>12.705606175783638</c:v>
                </c:pt>
                <c:pt idx="2">
                  <c:v>24.71616576519536</c:v>
                </c:pt>
                <c:pt idx="3">
                  <c:v>6.725269809829804</c:v>
                </c:pt>
                <c:pt idx="4">
                  <c:v>11.463804429749395</c:v>
                </c:pt>
                <c:pt idx="5">
                  <c:v>5.6817925525991742</c:v>
                </c:pt>
                <c:pt idx="6">
                  <c:v>10.940493942797072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BE-4DF5-A6FF-C9DC3CFA2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 RASHODA PO PROGRAMIMA'!$A$5:$A$21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'PLAN RASHODA PO PROGRAMIMA'!$C$5:$C$21</c:f>
              <c:numCache>
                <c:formatCode>0.00</c:formatCode>
                <c:ptCount val="17"/>
                <c:pt idx="0">
                  <c:v>0.64771103241964312</c:v>
                </c:pt>
                <c:pt idx="1">
                  <c:v>13.716399885087396</c:v>
                </c:pt>
                <c:pt idx="2">
                  <c:v>0.42277865570663981</c:v>
                </c:pt>
                <c:pt idx="3">
                  <c:v>1.8415123237480329</c:v>
                </c:pt>
                <c:pt idx="4">
                  <c:v>0.25908441296785728</c:v>
                </c:pt>
                <c:pt idx="5">
                  <c:v>2.3670894093881505</c:v>
                </c:pt>
                <c:pt idx="6">
                  <c:v>8.2683257429423893</c:v>
                </c:pt>
                <c:pt idx="7">
                  <c:v>15.344062144333998</c:v>
                </c:pt>
                <c:pt idx="8">
                  <c:v>6.8725909040276392</c:v>
                </c:pt>
                <c:pt idx="9">
                  <c:v>2.6415210408550855</c:v>
                </c:pt>
                <c:pt idx="10">
                  <c:v>9.2620222928961748</c:v>
                </c:pt>
                <c:pt idx="11">
                  <c:v>0.35329692677435076</c:v>
                </c:pt>
                <c:pt idx="12">
                  <c:v>8.6035117977845346</c:v>
                </c:pt>
                <c:pt idx="13">
                  <c:v>7.9607218853641886</c:v>
                </c:pt>
                <c:pt idx="14">
                  <c:v>20.192207203111625</c:v>
                </c:pt>
                <c:pt idx="15">
                  <c:v>1.0469627507534978</c:v>
                </c:pt>
                <c:pt idx="16">
                  <c:v>0.20020159183879879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4-49DD-BEDA-1248348A4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683600"/>
        <c:axId val="169692240"/>
      </c:barChart>
      <c:catAx>
        <c:axId val="16968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92240"/>
        <c:crosses val="autoZero"/>
        <c:auto val="1"/>
        <c:lblAlgn val="ctr"/>
        <c:lblOffset val="100"/>
        <c:noMultiLvlLbl val="0"/>
      </c:catAx>
      <c:valAx>
        <c:axId val="16969224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69683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x-none" sz="1800">
              <a:latin typeface="Times New Roman" pitchFamily="18" charset="0"/>
              <a:cs typeface="Times New Roman" pitchFamily="18" charset="0"/>
            </a:rPr>
            <a:t>Градск</a:t>
          </a:r>
          <a:r>
            <a:rPr lang="sr-Cyrl-CS" sz="1800" dirty="0">
              <a:latin typeface="Times New Roman" pitchFamily="18" charset="0"/>
              <a:cs typeface="Times New Roman" pitchFamily="18" charset="0"/>
            </a:rPr>
            <a:t>е</a:t>
          </a:r>
          <a:r>
            <a:rPr lang="x-none" sz="1800">
              <a:latin typeface="Times New Roman" pitchFamily="18" charset="0"/>
              <a:cs typeface="Times New Roman" pitchFamily="18" charset="0"/>
            </a:rPr>
            <a:t> управ</a:t>
          </a:r>
          <a:r>
            <a:rPr lang="sr-Cyrl-CS" sz="1800" dirty="0">
              <a:latin typeface="Times New Roman" pitchFamily="18" charset="0"/>
              <a:cs typeface="Times New Roman" pitchFamily="18" charset="0"/>
            </a:rPr>
            <a:t>е</a:t>
          </a:r>
          <a:endParaRPr lang="x-none" sz="1800" dirty="0">
            <a:latin typeface="Times New Roman" pitchFamily="18" charset="0"/>
            <a:cs typeface="Times New Roman" pitchFamily="18" charset="0"/>
          </a:endParaRPr>
        </a:p>
        <a:p>
          <a:r>
            <a:rPr lang="x-none" sz="1800" dirty="0">
              <a:latin typeface="Times New Roman" pitchFamily="18" charset="0"/>
              <a:cs typeface="Times New Roman" pitchFamily="18" charset="0"/>
            </a:rPr>
            <a:t>Градоначелник</a:t>
          </a:r>
        </a:p>
        <a:p>
          <a:r>
            <a:rPr lang="x-none" sz="1800" dirty="0">
              <a:latin typeface="Times New Roman" pitchFamily="18" charset="0"/>
              <a:cs typeface="Times New Roman" pitchFamily="18" charset="0"/>
            </a:rPr>
            <a:t>Градско веће</a:t>
          </a:r>
        </a:p>
        <a:p>
          <a:r>
            <a:rPr lang="x-none" sz="1800">
              <a:latin typeface="Times New Roman" pitchFamily="18" charset="0"/>
              <a:cs typeface="Times New Roman" pitchFamily="18" charset="0"/>
            </a:rPr>
            <a:t>Скупштина града</a:t>
          </a:r>
          <a:endParaRPr lang="sr-Cyrl-CS" sz="1800" dirty="0">
            <a:latin typeface="Times New Roman" pitchFamily="18" charset="0"/>
            <a:cs typeface="Times New Roman" pitchFamily="18" charset="0"/>
          </a:endParaRPr>
        </a:p>
        <a:p>
          <a:r>
            <a:rPr lang="sr-Cyrl-CS" sz="1800" dirty="0">
              <a:latin typeface="Times New Roman" pitchFamily="18" charset="0"/>
              <a:cs typeface="Times New Roman" pitchFamily="18" charset="0"/>
            </a:rPr>
            <a:t>Градски правобранилац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школе </a:t>
          </a:r>
        </a:p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Средње школе</a:t>
          </a:r>
        </a:p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Дом здравља</a:t>
          </a:r>
          <a:r>
            <a:rPr lang="sr-Cyrl-C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ЈАССА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 dirty="0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 dirty="0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 custLinFactNeighborX="8015" custLinFactNeighborY="1160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60308" custScaleY="165262" custLinFactNeighborX="-16830" custLinFactNeighborY="-30039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6290" custScaleY="115694" custLinFactNeighborX="-26888" custLinFactNeighborY="-19878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 vert="vert"/>
        <a:lstStyle/>
        <a:p>
          <a:r>
            <a:rPr lang="x-none" sz="30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dirty="0">
              <a:latin typeface="Times New Roman" pitchFamily="18" charset="0"/>
              <a:cs typeface="Times New Roman" pitchFamily="18" charset="0"/>
            </a:rPr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 anchor="t"/>
        <a:lstStyle/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буџетском систему,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годину и др.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x-none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46E9DC4-0947-473F-AED9-9AECED92978F}" type="parTrans" cxnId="{5CB019DC-D02B-4F72-8799-DCEC8949294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324F21A-CF22-404B-991C-F0FAD04F1E1A}" type="parTrans" cxnId="{4EE02A3D-8F83-4292-A026-1515ED03FF3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68F9F1A-A0AC-4627-BB76-A21CB9C16ACA}" type="parTrans" cxnId="{C3F3E9EA-BE7C-42FA-A974-B6909D195A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764CED6-B38C-4590-855F-1F4460EB1A27}" type="parTrans" cxnId="{04C92B63-107A-49B7-9300-E9098DE5DF6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 custLinFactNeighborX="-6008" custLinFactNeighborY="1931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-1076" custLinFactNeighborY="13944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 custLinFactNeighborX="709" custLinFactNeighborY="-2312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x-none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</a:t>
          </a:r>
          <a:r>
            <a:rPr lang="sr-Cyrl-R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извора</a:t>
          </a:r>
          <a:r>
            <a:rPr lang="x-none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497.032.750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x-non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града </a:t>
          </a:r>
          <a:r>
            <a:rPr lang="sr-Latn-R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3.634.021.781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 </a:t>
          </a:r>
          <a:r>
            <a: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114.665.956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92D050"/>
        </a:solidFill>
      </dgm:spPr>
      <dgm:t>
        <a:bodyPr/>
        <a:lstStyle/>
        <a:p>
          <a:r>
            <a:rPr lang="x-non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града </a:t>
          </a:r>
          <a:r>
            <a:rPr lang="sr-Latn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4.245.720.487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4" custScaleX="150043" custLinFactX="889" custLinFactNeighborX="100000" custLinFactNeighborY="-11315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NeighborX="22588" custLinFactNeighborY="-22125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LinFactNeighborX="-30695" custLinFactNeighborY="-11572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LinFactX="-2017" custLinFactNeighborX="-100000" custLinFactNeighborY="-19951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26064" custScaleY="96476" custLinFactNeighborX="-86334" custLinFactNeighborY="-16703">
        <dgm:presLayoutVars>
          <dgm:bulletEnabled val="1"/>
        </dgm:presLayoutVars>
      </dgm:prSet>
      <dgm:spPr/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LinFactX="-6080" custLinFactNeighborX="-100000" custLinFactNeighborY="-19951"/>
      <dgm:spPr/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52162" custScaleY="97476" custLinFactX="-11646" custLinFactNeighborX="-100000" custLinFactNeighborY="-15528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x-none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x-none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 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245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750</a:t>
          </a:r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endParaRPr lang="sr-Cyrl-C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2.880.989.618</a:t>
          </a:r>
          <a:r>
            <a:rPr lang="sr-Cyrl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рансфери 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345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845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32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Cyrl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697.969.744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175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95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0.000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144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665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956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4169289-1E79-4611-A66E-F6EE593020F5}">
      <dgm:prSet phldrT="[Text]" custRadScaleRad="120252" custRadScaleInc="-901"/>
      <dgm:spPr/>
      <dgm:t>
        <a:bodyPr/>
        <a:lstStyle/>
        <a:p>
          <a:endParaRPr lang="en-US"/>
        </a:p>
      </dgm:t>
    </dgm:pt>
    <dgm:pt modelId="{F9199FE0-C884-42FA-A20F-8A08CC900139}" type="parTrans" cxnId="{5AE9003F-B78E-4416-8D83-C7F06550E1D5}">
      <dgm:prSet/>
      <dgm:spPr/>
      <dgm:t>
        <a:bodyPr/>
        <a:lstStyle/>
        <a:p>
          <a:endParaRPr lang="en-US"/>
        </a:p>
      </dgm:t>
    </dgm:pt>
    <dgm:pt modelId="{09DD58DF-B3DA-4F24-AE1B-33D16A0482DB}" type="sibTrans" cxnId="{5AE9003F-B78E-4416-8D83-C7F06550E1D5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 custLinFactNeighborX="-29675" custLinFactNeighborY="8640"/>
      <dgm:spPr/>
    </dgm:pt>
    <dgm:pt modelId="{63432802-399F-407F-AC10-7219543A0326}" type="pres">
      <dgm:prSet presAssocID="{DB1A1606-130D-4B45-9553-0A0B804495DF}" presName="node" presStyleLbl="vennNode1" presStyleIdx="1" presStyleCnt="6" custScaleX="132386" custScaleY="119470" custRadScaleRad="113204" custRadScaleInc="-42881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6" custScaleX="132386" custScaleY="120116" custRadScaleRad="55494" custRadScaleInc="-37580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6" custScaleX="132386" custScaleY="119978" custRadScaleRad="90303" custRadScaleInc="21723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6" custScaleX="132289" custScaleY="115263" custRadScaleRad="174328" custRadScaleInc="37595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5" presStyleCnt="6" custScaleX="132386" custScaleY="119470" custRadScaleRad="161482" custRadScaleInc="-3060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5AE9003F-B78E-4416-8D83-C7F06550E1D5}" srcId="{691C1FF8-D24B-462D-B13F-4086A7342655}" destId="{E4169289-1E79-4611-A66E-F6EE593020F5}" srcOrd="1" destOrd="0" parTransId="{F9199FE0-C884-42FA-A20F-8A08CC900139}" sibTransId="{09DD58DF-B3DA-4F24-AE1B-33D16A0482DB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4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AB36D377-182D-4F38-A7FA-BE410BDE00D5}" type="presParOf" srcId="{1FB746E2-D736-4446-8093-C865FE09A112}" destId="{FC69A2CE-A671-47B5-8CD8-544465E52E9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2093735" y="247231"/>
          <a:ext cx="4325295" cy="4325202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>
              <a:latin typeface="Times New Roman" pitchFamily="18" charset="0"/>
              <a:cs typeface="Times New Roman" pitchFamily="18" charset="0"/>
            </a:rPr>
            <a:t>Градск</a:t>
          </a: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е</a:t>
          </a:r>
          <a:r>
            <a:rPr lang="x-none" sz="1800" kern="1200">
              <a:latin typeface="Times New Roman" pitchFamily="18" charset="0"/>
              <a:cs typeface="Times New Roman" pitchFamily="18" charset="0"/>
            </a:rPr>
            <a:t> управ</a:t>
          </a: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е</a:t>
          </a:r>
          <a:endParaRPr lang="x-none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 dirty="0">
              <a:latin typeface="Times New Roman" pitchFamily="18" charset="0"/>
              <a:cs typeface="Times New Roman" pitchFamily="18" charset="0"/>
            </a:rPr>
            <a:t>Градоначелник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 dirty="0">
              <a:latin typeface="Times New Roman" pitchFamily="18" charset="0"/>
              <a:cs typeface="Times New Roman" pitchFamily="18" charset="0"/>
            </a:rPr>
            <a:t>Градско веће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>
              <a:latin typeface="Times New Roman" pitchFamily="18" charset="0"/>
              <a:cs typeface="Times New Roman" pitchFamily="18" charset="0"/>
            </a:rPr>
            <a:t>Скупштина града</a:t>
          </a:r>
          <a:endParaRPr lang="sr-Cyrl-C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Градски правобранилац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7160" y="880642"/>
        <a:ext cx="3058445" cy="3058380"/>
      </dsp:txXfrm>
    </dsp:sp>
    <dsp:sp modelId="{6AE34D3E-FD5D-4402-89AF-BF559D3EC92D}">
      <dsp:nvSpPr>
        <dsp:cNvPr id="0" name=""/>
        <dsp:cNvSpPr/>
      </dsp:nvSpPr>
      <dsp:spPr>
        <a:xfrm>
          <a:off x="4214983" y="0"/>
          <a:ext cx="481035" cy="481027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3075943" y="4200903"/>
          <a:ext cx="348308" cy="348643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6350683" y="1952404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683952" y="4571779"/>
          <a:ext cx="481035" cy="48102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3174885" y="683644"/>
          <a:ext cx="348308" cy="348643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2076869" y="2677987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4578" y="0"/>
          <a:ext cx="2818909" cy="290509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sp:txBody>
      <dsp:txXfrm>
        <a:off x="278242" y="425441"/>
        <a:ext cx="1993269" cy="2054211"/>
      </dsp:txXfrm>
    </dsp:sp>
    <dsp:sp modelId="{D4397D2C-6DDE-4A42-9855-5F94ADD7F1F8}">
      <dsp:nvSpPr>
        <dsp:cNvPr id="0" name=""/>
        <dsp:cNvSpPr/>
      </dsp:nvSpPr>
      <dsp:spPr>
        <a:xfrm>
          <a:off x="3728317" y="698803"/>
          <a:ext cx="481035" cy="48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560562" y="3250976"/>
          <a:ext cx="869563" cy="869588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899554" y="0"/>
          <a:ext cx="2044882" cy="2033751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школе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Средње школе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 здравља</a:t>
          </a:r>
          <a:r>
            <a:rPr lang="sr-Cyrl-C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ЈАССА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9020" y="297836"/>
        <a:ext cx="1445950" cy="1438079"/>
      </dsp:txXfrm>
    </dsp:sp>
    <dsp:sp modelId="{4ABBCF6F-E7DA-4CE7-A2F5-6DD06BFAA1FA}">
      <dsp:nvSpPr>
        <dsp:cNvPr id="0" name=""/>
        <dsp:cNvSpPr/>
      </dsp:nvSpPr>
      <dsp:spPr>
        <a:xfrm>
          <a:off x="5731290" y="1364257"/>
          <a:ext cx="481035" cy="48102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229951" y="4285790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703380" y="3789605"/>
          <a:ext cx="348308" cy="348643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917509" y="2740242"/>
          <a:ext cx="662458" cy="231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2319213"/>
              </a:lnTo>
              <a:lnTo>
                <a:pt x="662458" y="2319213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188439" y="3839549"/>
        <a:ext cx="120598" cy="120598"/>
      </dsp:txXfrm>
    </dsp:sp>
    <dsp:sp modelId="{EE8B77DA-77C5-46AD-80A2-BD307CFE9F0A}">
      <dsp:nvSpPr>
        <dsp:cNvPr id="0" name=""/>
        <dsp:cNvSpPr/>
      </dsp:nvSpPr>
      <dsp:spPr>
        <a:xfrm>
          <a:off x="1917509" y="2740242"/>
          <a:ext cx="662458" cy="1635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1635463"/>
              </a:lnTo>
              <a:lnTo>
                <a:pt x="662458" y="1635463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204625" y="3513860"/>
        <a:ext cx="88226" cy="88226"/>
      </dsp:txXfrm>
    </dsp:sp>
    <dsp:sp modelId="{531482B3-13DA-4E77-8EF9-7A508768A321}">
      <dsp:nvSpPr>
        <dsp:cNvPr id="0" name=""/>
        <dsp:cNvSpPr/>
      </dsp:nvSpPr>
      <dsp:spPr>
        <a:xfrm>
          <a:off x="1917509" y="2740242"/>
          <a:ext cx="662458" cy="95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959165"/>
              </a:lnTo>
              <a:lnTo>
                <a:pt x="662458" y="959165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19596" y="3190682"/>
        <a:ext cx="58284" cy="58284"/>
      </dsp:txXfrm>
    </dsp:sp>
    <dsp:sp modelId="{F1903401-CDA9-4777-A04C-F19A89F110A0}">
      <dsp:nvSpPr>
        <dsp:cNvPr id="0" name=""/>
        <dsp:cNvSpPr/>
      </dsp:nvSpPr>
      <dsp:spPr>
        <a:xfrm>
          <a:off x="1917509" y="2694522"/>
          <a:ext cx="6839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86" y="45720"/>
              </a:lnTo>
              <a:lnTo>
                <a:pt x="341986" y="88283"/>
              </a:lnTo>
              <a:lnTo>
                <a:pt x="683972" y="88283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42363" y="2723109"/>
        <a:ext cx="34264" cy="34264"/>
      </dsp:txXfrm>
    </dsp:sp>
    <dsp:sp modelId="{25CF5DCC-0AE9-4D09-ABC1-8BE4D97FDFCB}">
      <dsp:nvSpPr>
        <dsp:cNvPr id="0" name=""/>
        <dsp:cNvSpPr/>
      </dsp:nvSpPr>
      <dsp:spPr>
        <a:xfrm>
          <a:off x="1917509" y="1196255"/>
          <a:ext cx="629808" cy="1543986"/>
        </a:xfrm>
        <a:custGeom>
          <a:avLst/>
          <a:gdLst/>
          <a:ahLst/>
          <a:cxnLst/>
          <a:rect l="0" t="0" r="0" b="0"/>
          <a:pathLst>
            <a:path>
              <a:moveTo>
                <a:pt x="0" y="1543986"/>
              </a:moveTo>
              <a:lnTo>
                <a:pt x="314904" y="1543986"/>
              </a:lnTo>
              <a:lnTo>
                <a:pt x="314904" y="0"/>
              </a:lnTo>
              <a:lnTo>
                <a:pt x="629808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190726" y="1926561"/>
        <a:ext cx="83374" cy="83374"/>
      </dsp:txXfrm>
    </dsp:sp>
    <dsp:sp modelId="{D1C52863-34A6-4E04-9740-6E0567681A8F}">
      <dsp:nvSpPr>
        <dsp:cNvPr id="0" name=""/>
        <dsp:cNvSpPr/>
      </dsp:nvSpPr>
      <dsp:spPr>
        <a:xfrm rot="16200000">
          <a:off x="-1128554" y="1889531"/>
          <a:ext cx="4390707" cy="170142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000" kern="12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? </a:t>
          </a:r>
        </a:p>
      </dsp:txBody>
      <dsp:txXfrm>
        <a:off x="-1128554" y="1889531"/>
        <a:ext cx="4390707" cy="1701421"/>
      </dsp:txXfrm>
    </dsp:sp>
    <dsp:sp modelId="{AD67EDBF-32B4-495C-A262-4812FBE80932}">
      <dsp:nvSpPr>
        <dsp:cNvPr id="0" name=""/>
        <dsp:cNvSpPr/>
      </dsp:nvSpPr>
      <dsp:spPr>
        <a:xfrm>
          <a:off x="2547317" y="131801"/>
          <a:ext cx="5758963" cy="212890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буџетском систему,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годину и др.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sp:txBody>
      <dsp:txXfrm>
        <a:off x="2547317" y="131801"/>
        <a:ext cx="5758963" cy="2128909"/>
      </dsp:txXfrm>
    </dsp:sp>
    <dsp:sp modelId="{A288E7CD-845A-4B30-8D9E-0FCFF4059FF8}">
      <dsp:nvSpPr>
        <dsp:cNvPr id="0" name=""/>
        <dsp:cNvSpPr/>
      </dsp:nvSpPr>
      <dsp:spPr>
        <a:xfrm>
          <a:off x="2601481" y="2341602"/>
          <a:ext cx="5714630" cy="882405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x-none" sz="1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1481" y="2341602"/>
        <a:ext cx="5714630" cy="882405"/>
      </dsp:txXfrm>
    </dsp:sp>
    <dsp:sp modelId="{573F9BF2-AC82-43FC-A361-118085DB3D65}">
      <dsp:nvSpPr>
        <dsp:cNvPr id="0" name=""/>
        <dsp:cNvSpPr/>
      </dsp:nvSpPr>
      <dsp:spPr>
        <a:xfrm>
          <a:off x="2579967" y="3476676"/>
          <a:ext cx="5724128" cy="44546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3476676"/>
        <a:ext cx="5724128" cy="445462"/>
      </dsp:txXfrm>
    </dsp:sp>
    <dsp:sp modelId="{B2DE3A8A-BA09-499F-9C72-0630724E4538}">
      <dsp:nvSpPr>
        <dsp:cNvPr id="0" name=""/>
        <dsp:cNvSpPr/>
      </dsp:nvSpPr>
      <dsp:spPr>
        <a:xfrm>
          <a:off x="2579967" y="4153418"/>
          <a:ext cx="5725159" cy="444574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4153418"/>
        <a:ext cx="5725159" cy="444574"/>
      </dsp:txXfrm>
    </dsp:sp>
    <dsp:sp modelId="{94F14A6F-3CD0-4A17-88D3-6F4D0EB2D4E6}">
      <dsp:nvSpPr>
        <dsp:cNvPr id="0" name=""/>
        <dsp:cNvSpPr/>
      </dsp:nvSpPr>
      <dsp:spPr>
        <a:xfrm>
          <a:off x="2579967" y="4829272"/>
          <a:ext cx="5753895" cy="460366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4829272"/>
        <a:ext cx="5753895" cy="460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99341" y="264595"/>
          <a:ext cx="1603720" cy="1068840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града </a:t>
          </a:r>
          <a:r>
            <a:rPr lang="sr-Latn-R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3.634.021.781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200" y="421123"/>
        <a:ext cx="1134002" cy="755784"/>
      </dsp:txXfrm>
    </dsp:sp>
    <dsp:sp modelId="{98F3E7AB-6934-48FA-B82F-FBEAF1B2375D}">
      <dsp:nvSpPr>
        <dsp:cNvPr id="0" name=""/>
        <dsp:cNvSpPr/>
      </dsp:nvSpPr>
      <dsp:spPr>
        <a:xfrm>
          <a:off x="1713164" y="472832"/>
          <a:ext cx="619927" cy="61992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95335" y="709892"/>
        <a:ext cx="455585" cy="145807"/>
      </dsp:txXfrm>
    </dsp:sp>
    <dsp:sp modelId="{2F60A798-586E-4E47-B649-25F047F36835}">
      <dsp:nvSpPr>
        <dsp:cNvPr id="0" name=""/>
        <dsp:cNvSpPr/>
      </dsp:nvSpPr>
      <dsp:spPr>
        <a:xfrm>
          <a:off x="2373637" y="261848"/>
          <a:ext cx="1068840" cy="106884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 </a:t>
          </a:r>
          <a:r>
            <a:rPr lang="sr-Latn-R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114.665.956</a:t>
          </a:r>
          <a:endParaRPr lang="en-U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0165" y="418376"/>
        <a:ext cx="755784" cy="755784"/>
      </dsp:txXfrm>
    </dsp:sp>
    <dsp:sp modelId="{41F09F99-3DCC-47E4-9188-F7D103A1F6E3}">
      <dsp:nvSpPr>
        <dsp:cNvPr id="0" name=""/>
        <dsp:cNvSpPr/>
      </dsp:nvSpPr>
      <dsp:spPr>
        <a:xfrm>
          <a:off x="3456614" y="486309"/>
          <a:ext cx="619927" cy="619927"/>
        </a:xfrm>
        <a:prstGeom prst="mathPlus">
          <a:avLst/>
        </a:prstGeom>
        <a:solidFill>
          <a:schemeClr val="accent4">
            <a:hueOff val="-831052"/>
            <a:satOff val="-3562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538785" y="723369"/>
        <a:ext cx="455585" cy="145807"/>
      </dsp:txXfrm>
    </dsp:sp>
    <dsp:sp modelId="{6C1FFF0F-B1A4-4C41-B9D3-30452A0DFA4B}">
      <dsp:nvSpPr>
        <dsp:cNvPr id="0" name=""/>
        <dsp:cNvSpPr/>
      </dsp:nvSpPr>
      <dsp:spPr>
        <a:xfrm>
          <a:off x="4187696" y="225839"/>
          <a:ext cx="1347423" cy="1031174"/>
        </a:xfrm>
        <a:prstGeom prst="ellipse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</a:t>
          </a:r>
          <a:r>
            <a:rPr lang="sr-Cyrl-RS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извора</a:t>
          </a:r>
          <a:r>
            <a:rPr lang="x-none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497.032.750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022" y="376851"/>
        <a:ext cx="952771" cy="729150"/>
      </dsp:txXfrm>
    </dsp:sp>
    <dsp:sp modelId="{87C2FC52-975B-4E62-B5E0-1AB7C844E900}">
      <dsp:nvSpPr>
        <dsp:cNvPr id="0" name=""/>
        <dsp:cNvSpPr/>
      </dsp:nvSpPr>
      <dsp:spPr>
        <a:xfrm>
          <a:off x="5572357" y="486309"/>
          <a:ext cx="619927" cy="619927"/>
        </a:xfrm>
        <a:prstGeom prst="mathEqual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654528" y="614014"/>
        <a:ext cx="455585" cy="364517"/>
      </dsp:txXfrm>
    </dsp:sp>
    <dsp:sp modelId="{2DB98FF9-EDB5-4EEE-AFA3-A57C7337F497}">
      <dsp:nvSpPr>
        <dsp:cNvPr id="0" name=""/>
        <dsp:cNvSpPr/>
      </dsp:nvSpPr>
      <dsp:spPr>
        <a:xfrm>
          <a:off x="6192289" y="233054"/>
          <a:ext cx="1626369" cy="104186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града </a:t>
          </a:r>
          <a:r>
            <a:rPr lang="sr-Latn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4.245.720.487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0465" y="385631"/>
        <a:ext cx="1150017" cy="736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3819" y="240725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40725"/>
        <a:ext cx="1953462" cy="257400"/>
      </dsp:txXfrm>
    </dsp:sp>
    <dsp:sp modelId="{02385D1D-92EB-445D-B736-940004751C79}">
      <dsp:nvSpPr>
        <dsp:cNvPr id="0" name=""/>
        <dsp:cNvSpPr/>
      </dsp:nvSpPr>
      <dsp:spPr>
        <a:xfrm>
          <a:off x="1957281" y="39632"/>
          <a:ext cx="390692" cy="6595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504251" y="39632"/>
          <a:ext cx="5313417" cy="6595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39632"/>
        <a:ext cx="5313417" cy="659587"/>
      </dsp:txXfrm>
    </dsp:sp>
    <dsp:sp modelId="{F40D94EA-52E0-4740-A924-EAF350BDF213}">
      <dsp:nvSpPr>
        <dsp:cNvPr id="0" name=""/>
        <dsp:cNvSpPr/>
      </dsp:nvSpPr>
      <dsp:spPr>
        <a:xfrm>
          <a:off x="3819" y="1228644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1228644"/>
        <a:ext cx="1953462" cy="257400"/>
      </dsp:txXfrm>
    </dsp:sp>
    <dsp:sp modelId="{0E930D30-96BC-4D43-B65A-EE88C46DBE48}">
      <dsp:nvSpPr>
        <dsp:cNvPr id="0" name=""/>
        <dsp:cNvSpPr/>
      </dsp:nvSpPr>
      <dsp:spPr>
        <a:xfrm>
          <a:off x="1957281" y="746019"/>
          <a:ext cx="390692" cy="1222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504251" y="746019"/>
          <a:ext cx="5313417" cy="122265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x-none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x-none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 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746019"/>
        <a:ext cx="5313417" cy="1222650"/>
      </dsp:txXfrm>
    </dsp:sp>
    <dsp:sp modelId="{CCB8139E-CA19-491D-9FCD-6BF28923C725}">
      <dsp:nvSpPr>
        <dsp:cNvPr id="0" name=""/>
        <dsp:cNvSpPr/>
      </dsp:nvSpPr>
      <dsp:spPr>
        <a:xfrm>
          <a:off x="3819" y="2216563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216563"/>
        <a:ext cx="1953462" cy="257400"/>
      </dsp:txXfrm>
    </dsp:sp>
    <dsp:sp modelId="{14D1633C-A097-4A5A-8269-B04E98857E56}">
      <dsp:nvSpPr>
        <dsp:cNvPr id="0" name=""/>
        <dsp:cNvSpPr/>
      </dsp:nvSpPr>
      <dsp:spPr>
        <a:xfrm>
          <a:off x="1957281" y="2015469"/>
          <a:ext cx="390692" cy="6595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504251" y="2015469"/>
          <a:ext cx="5313417" cy="65958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2015469"/>
        <a:ext cx="5313417" cy="659587"/>
      </dsp:txXfrm>
    </dsp:sp>
    <dsp:sp modelId="{9312B733-3AEB-49F6-8245-08553BA2949B}">
      <dsp:nvSpPr>
        <dsp:cNvPr id="0" name=""/>
        <dsp:cNvSpPr/>
      </dsp:nvSpPr>
      <dsp:spPr>
        <a:xfrm>
          <a:off x="3819" y="2721857"/>
          <a:ext cx="1953462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721857"/>
        <a:ext cx="1953462" cy="579150"/>
      </dsp:txXfrm>
    </dsp:sp>
    <dsp:sp modelId="{435AB433-2559-485A-A03D-C32F36288071}">
      <dsp:nvSpPr>
        <dsp:cNvPr id="0" name=""/>
        <dsp:cNvSpPr/>
      </dsp:nvSpPr>
      <dsp:spPr>
        <a:xfrm>
          <a:off x="1957281" y="2721857"/>
          <a:ext cx="390692" cy="5791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504251" y="2721857"/>
          <a:ext cx="5313417" cy="57915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2721857"/>
        <a:ext cx="5313417" cy="579150"/>
      </dsp:txXfrm>
    </dsp:sp>
    <dsp:sp modelId="{EFAACCF6-3A6A-4536-89B0-F0A7C44F6BE1}">
      <dsp:nvSpPr>
        <dsp:cNvPr id="0" name=""/>
        <dsp:cNvSpPr/>
      </dsp:nvSpPr>
      <dsp:spPr>
        <a:xfrm>
          <a:off x="3819" y="3574037"/>
          <a:ext cx="1953462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3574037"/>
        <a:ext cx="1953462" cy="579150"/>
      </dsp:txXfrm>
    </dsp:sp>
    <dsp:sp modelId="{6497CA82-45EE-4BD1-AEB4-CC3961FBFB74}">
      <dsp:nvSpPr>
        <dsp:cNvPr id="0" name=""/>
        <dsp:cNvSpPr/>
      </dsp:nvSpPr>
      <dsp:spPr>
        <a:xfrm>
          <a:off x="1957281" y="3347807"/>
          <a:ext cx="390692" cy="103161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504251" y="3347807"/>
          <a:ext cx="5313417" cy="103161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4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3347807"/>
        <a:ext cx="5313417" cy="1031610"/>
      </dsp:txXfrm>
    </dsp:sp>
    <dsp:sp modelId="{939B76D1-BB33-4E50-9ECD-839FB5787B95}">
      <dsp:nvSpPr>
        <dsp:cNvPr id="0" name=""/>
        <dsp:cNvSpPr/>
      </dsp:nvSpPr>
      <dsp:spPr>
        <a:xfrm>
          <a:off x="3819" y="4464677"/>
          <a:ext cx="1953462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4464677"/>
        <a:ext cx="1953462" cy="410231"/>
      </dsp:txXfrm>
    </dsp:sp>
    <dsp:sp modelId="{7845F59F-6101-48DE-ABCC-EC5351843F5B}">
      <dsp:nvSpPr>
        <dsp:cNvPr id="0" name=""/>
        <dsp:cNvSpPr/>
      </dsp:nvSpPr>
      <dsp:spPr>
        <a:xfrm>
          <a:off x="1957281" y="4426218"/>
          <a:ext cx="390692" cy="4871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504251" y="4426218"/>
          <a:ext cx="5313417" cy="4871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4426218"/>
        <a:ext cx="5313417" cy="487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447791" y="1634854"/>
          <a:ext cx="3009845" cy="300984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rnd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Latn-R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sr-Cyrl-C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245</a:t>
          </a:r>
          <a:r>
            <a:rPr lang="sr-Cyrl-C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sr-Latn-R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sr-Cyrl-C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Cyrl-RS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750</a:t>
          </a:r>
          <a:r>
            <a:rPr lang="x-none" sz="2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2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8573" y="2075636"/>
        <a:ext cx="2128281" cy="2128281"/>
      </dsp:txXfrm>
    </dsp:sp>
    <dsp:sp modelId="{63432802-399F-407F-AC10-7219543A0326}">
      <dsp:nvSpPr>
        <dsp:cNvPr id="0" name=""/>
        <dsp:cNvSpPr/>
      </dsp:nvSpPr>
      <dsp:spPr>
        <a:xfrm>
          <a:off x="1981205" y="5"/>
          <a:ext cx="1992307" cy="179793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endParaRPr lang="sr-Cyrl-C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2.880.989.618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2972" y="263306"/>
        <a:ext cx="1408773" cy="1271329"/>
      </dsp:txXfrm>
    </dsp:sp>
    <dsp:sp modelId="{449BFEB2-6844-4A2C-8DC2-780280CBA079}">
      <dsp:nvSpPr>
        <dsp:cNvPr id="0" name=""/>
        <dsp:cNvSpPr/>
      </dsp:nvSpPr>
      <dsp:spPr>
        <a:xfrm>
          <a:off x="3886204" y="1128502"/>
          <a:ext cx="1992307" cy="180765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рансфери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345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845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32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7971" y="1393227"/>
        <a:ext cx="1408773" cy="1278203"/>
      </dsp:txXfrm>
    </dsp:sp>
    <dsp:sp modelId="{9DDE88A7-5745-4E4F-A7A8-F71A4DA0D5F2}">
      <dsp:nvSpPr>
        <dsp:cNvPr id="0" name=""/>
        <dsp:cNvSpPr/>
      </dsp:nvSpPr>
      <dsp:spPr>
        <a:xfrm>
          <a:off x="3733801" y="3482715"/>
          <a:ext cx="1992307" cy="180557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697.969.744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568" y="3747135"/>
        <a:ext cx="1408773" cy="1276736"/>
      </dsp:txXfrm>
    </dsp:sp>
    <dsp:sp modelId="{72DE4213-15E1-4436-8045-C055E8A54EDE}">
      <dsp:nvSpPr>
        <dsp:cNvPr id="0" name=""/>
        <dsp:cNvSpPr/>
      </dsp:nvSpPr>
      <dsp:spPr>
        <a:xfrm>
          <a:off x="76186" y="3480131"/>
          <a:ext cx="1990847" cy="173461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sz="1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175</a:t>
          </a:r>
          <a:r>
            <a:rPr lang="sr-Cyrl-RS" sz="1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95</a:t>
          </a:r>
          <a:r>
            <a:rPr lang="sr-Cyrl-RS" sz="1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0.000</a:t>
          </a:r>
          <a:endParaRPr lang="en-US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739" y="3734160"/>
        <a:ext cx="1407741" cy="1226561"/>
      </dsp:txXfrm>
    </dsp:sp>
    <dsp:sp modelId="{FC69A2CE-A671-47B5-8CD8-544465E52E9C}">
      <dsp:nvSpPr>
        <dsp:cNvPr id="0" name=""/>
        <dsp:cNvSpPr/>
      </dsp:nvSpPr>
      <dsp:spPr>
        <a:xfrm>
          <a:off x="76208" y="1041726"/>
          <a:ext cx="1992307" cy="179793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144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665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956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975" y="1305027"/>
        <a:ext cx="1408773" cy="127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0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3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271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379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40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845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394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87184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9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53513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174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041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76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1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24.07.2024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243" y="5867400"/>
            <a:ext cx="628813" cy="76768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AFF17-F00C-424C-8C0C-8D1DBA89624C}"/>
              </a:ext>
            </a:extLst>
          </p:cNvPr>
          <p:cNvSpPr txBox="1"/>
          <p:nvPr/>
        </p:nvSpPr>
        <p:spPr>
          <a:xfrm>
            <a:off x="1147721" y="3135190"/>
            <a:ext cx="5343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 ВОДИЧ КРОЗ БУЏЕТ</a:t>
            </a:r>
          </a:p>
          <a:p>
            <a:pPr algn="ctr"/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.ГОДИНУ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FDE5C7-D107-4279-8714-DD6D28F0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8242"/>
            <a:ext cx="1933575" cy="236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BAD0A3-39DD-4D1B-BD65-7CD2B1D16D31}"/>
              </a:ext>
            </a:extLst>
          </p:cNvPr>
          <p:cNvSpPr txBox="1"/>
          <p:nvPr/>
        </p:nvSpPr>
        <p:spPr>
          <a:xfrm>
            <a:off x="3819443" y="4154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Јагодина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91200"/>
              </p:ext>
            </p:extLst>
          </p:nvPr>
        </p:nvGraphicFramePr>
        <p:xfrm>
          <a:off x="152400" y="952500"/>
          <a:ext cx="78214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2051908"/>
              </p:ext>
            </p:extLst>
          </p:nvPr>
        </p:nvGraphicFramePr>
        <p:xfrm>
          <a:off x="381000" y="1396663"/>
          <a:ext cx="8229600" cy="523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89981"/>
              </p:ext>
            </p:extLst>
          </p:nvPr>
        </p:nvGraphicFramePr>
        <p:xfrm>
          <a:off x="799838" y="1828800"/>
          <a:ext cx="724294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71" y="34892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sr-Latn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3288E9-808C-87A9-01B7-40959C2D7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751643"/>
              </p:ext>
            </p:extLst>
          </p:nvPr>
        </p:nvGraphicFramePr>
        <p:xfrm>
          <a:off x="36871" y="1828799"/>
          <a:ext cx="8001000" cy="421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7467600" cy="11303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Укупни приходи и примања нашег града у 20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 години су се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СМАЊИЛИ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у односу на последњу измену Одлуке о буџету за 20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 годину за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165.745.172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динара, односно за</a:t>
            </a:r>
            <a:r>
              <a:rPr lang="x-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4.09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01" y="3159688"/>
            <a:ext cx="6477000" cy="26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Порески приходи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повећани су за 231.933.674 динара.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Пренета средства из ранијих година повећана су за 31.661.384 динара.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Други приходи су повећани за 145.189.878 динара.</a:t>
            </a:r>
          </a:p>
          <a:p>
            <a:pPr marL="0" indent="0"/>
            <a:endParaRPr lang="sr-Cyrl-R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x-none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Примања од продаје </a:t>
            </a:r>
            <a:r>
              <a:rPr lang="sr-Cyrl-R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x-none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финансијске имовине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sr-Cyrl-R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смањена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154.650.000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26" y="487899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61" y="2998015"/>
            <a:ext cx="485775" cy="1390929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Latn-R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68107"/>
            <a:ext cx="7162800" cy="492178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Буџет мора бити у равнотежи, што значи да расходи морају одговарати приходима. Укупни планирани расходи и издаци у 20</a:t>
            </a:r>
            <a:r>
              <a:rPr lang="sr-Cyrl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години из буџета износе: </a:t>
            </a:r>
          </a:p>
          <a:p>
            <a:endPara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град/општина обезбеђује без директне и непосредне накнаде. </a:t>
            </a:r>
            <a:endParaRPr lang="vi-V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ИЗДАЦИ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представљају трошкове изградње или инвестиционог одржавања већ постојећих објеката, набавку земљишта, машина и опрeме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И ИЗДАЦИ 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морају се исказивати на законом прописан начин, односно морају се исказивати: по </a:t>
            </a:r>
            <a:r>
              <a:rPr lang="x-none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програмима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који показују колико се троши за извршавање основних надлежности и стратешких циљева града; по </a:t>
            </a:r>
            <a:r>
              <a:rPr lang="x-none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основној намени 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која показује за коју врсту трошка се средства издвајају; по </a:t>
            </a:r>
            <a:r>
              <a:rPr lang="x-none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функцији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која показује функционалну намену за одређену област и по </a:t>
            </a:r>
            <a:r>
              <a:rPr lang="x-none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корисницима буџета </a:t>
            </a:r>
            <a:r>
              <a:rPr lang="x-non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362200" y="1676400"/>
            <a:ext cx="338437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4.245.720.750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динара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885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шта се односе јавна средства?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57200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524000" y="13716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133600" y="1295400"/>
            <a:ext cx="5590663" cy="501187"/>
            <a:chOff x="2630900" y="65722"/>
            <a:chExt cx="5590663" cy="501187"/>
          </a:xfrm>
        </p:grpSpPr>
        <p:sp>
          <p:nvSpPr>
            <p:cNvPr id="10" name="Rectangle 9"/>
            <p:cNvSpPr/>
            <p:nvPr/>
          </p:nvSpPr>
          <p:spPr>
            <a:xfrm>
              <a:off x="2630900" y="65722"/>
              <a:ext cx="5590663" cy="50118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30900" y="65722"/>
              <a:ext cx="5590663" cy="5011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Расходи за запослене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представљају све трошкове за запослене, како у управи тако и код буџетских корисника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371600"/>
            <a:ext cx="1295400" cy="381000"/>
            <a:chOff x="0" y="65722"/>
            <a:chExt cx="2131590" cy="1002374"/>
          </a:xfrm>
        </p:grpSpPr>
        <p:sp>
          <p:nvSpPr>
            <p:cNvPr id="13" name="Rectangle 12"/>
            <p:cNvSpPr/>
            <p:nvPr/>
          </p:nvSpPr>
          <p:spPr>
            <a:xfrm>
              <a:off x="0" y="65722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76200" y="566909"/>
              <a:ext cx="205539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Расходи за запослене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5700" y="1964606"/>
            <a:ext cx="2055390" cy="927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Left Brace 18"/>
          <p:cNvSpPr/>
          <p:nvPr/>
        </p:nvSpPr>
        <p:spPr>
          <a:xfrm>
            <a:off x="1524000" y="1905000"/>
            <a:ext cx="411078" cy="704794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133600" y="1828800"/>
            <a:ext cx="5590663" cy="704794"/>
            <a:chOff x="2630900" y="620910"/>
            <a:chExt cx="5590663" cy="70479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2630900" y="620910"/>
              <a:ext cx="5590663" cy="7047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630900" y="620910"/>
              <a:ext cx="5590663" cy="704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Коришћење роба и услуга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28600" y="1676400"/>
            <a:ext cx="2055390" cy="724270"/>
            <a:chOff x="0" y="1842171"/>
            <a:chExt cx="2055390" cy="828121"/>
          </a:xfrm>
        </p:grpSpPr>
        <p:sp>
          <p:nvSpPr>
            <p:cNvPr id="26" name="Rectangle 25"/>
            <p:cNvSpPr/>
            <p:nvPr/>
          </p:nvSpPr>
          <p:spPr>
            <a:xfrm>
              <a:off x="0" y="1842171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8600" y="2169105"/>
              <a:ext cx="167640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Коришћење роба </a:t>
              </a:r>
              <a:r>
                <a:rPr lang="x-none" sz="1500" b="1" kern="1200">
                  <a:latin typeface="Times New Roman" pitchFamily="18" charset="0"/>
                  <a:cs typeface="Times New Roman" pitchFamily="18" charset="0"/>
                </a:rPr>
                <a:t>и услуга </a:t>
              </a:r>
              <a:endParaRPr lang="en-US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Left Brace 27"/>
          <p:cNvSpPr/>
          <p:nvPr/>
        </p:nvSpPr>
        <p:spPr>
          <a:xfrm>
            <a:off x="1524000" y="2590800"/>
            <a:ext cx="411078" cy="89274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2133600" y="2590800"/>
            <a:ext cx="5590663" cy="892740"/>
            <a:chOff x="2630900" y="1379705"/>
            <a:chExt cx="5590663" cy="89274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2630900" y="1379705"/>
              <a:ext cx="5590663" cy="8927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2630900" y="1379705"/>
              <a:ext cx="5590663" cy="8927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Дотације и трансфери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 трошкови које локална самоуправа </a:t>
              </a:r>
              <a:r>
                <a:rPr lang="ru-RU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има за исплату институцијама које су у примарној надлежности централног/покрајинског нивоа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као што су школе, центар за социјални рад, дом здравља.</a:t>
              </a:r>
              <a:r>
                <a:rPr lang="en-US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2667001"/>
            <a:ext cx="1600200" cy="381000"/>
            <a:chOff x="0" y="1575481"/>
            <a:chExt cx="2055390" cy="1186987"/>
          </a:xfrm>
        </p:grpSpPr>
        <p:sp>
          <p:nvSpPr>
            <p:cNvPr id="33" name="Rectangle 32"/>
            <p:cNvSpPr/>
            <p:nvPr/>
          </p:nvSpPr>
          <p:spPr>
            <a:xfrm>
              <a:off x="0" y="1575481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0" y="2261281"/>
              <a:ext cx="205539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Дотације и трансфери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Left Brace 34"/>
          <p:cNvSpPr/>
          <p:nvPr/>
        </p:nvSpPr>
        <p:spPr>
          <a:xfrm>
            <a:off x="1524000" y="35052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2133600" y="3505200"/>
            <a:ext cx="5590663" cy="501187"/>
            <a:chOff x="2630900" y="2326445"/>
            <a:chExt cx="5590663" cy="501187"/>
          </a:xfrm>
        </p:grpSpPr>
        <p:sp>
          <p:nvSpPr>
            <p:cNvPr id="53" name="Rectangle 52"/>
            <p:cNvSpPr/>
            <p:nvPr/>
          </p:nvSpPr>
          <p:spPr>
            <a:xfrm>
              <a:off x="2630900" y="2326445"/>
              <a:ext cx="5590663" cy="5011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2630900" y="2326445"/>
              <a:ext cx="5590663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Остали расходи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обухватају дотације невладиним организацијама, порезе, таксе, новчане казне.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Left Brace 36"/>
          <p:cNvSpPr/>
          <p:nvPr/>
        </p:nvSpPr>
        <p:spPr>
          <a:xfrm>
            <a:off x="1524000" y="4038600"/>
            <a:ext cx="411479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2133600" y="4038600"/>
            <a:ext cx="5596128" cy="501187"/>
            <a:chOff x="2633471" y="2881633"/>
            <a:chExt cx="5596128" cy="501187"/>
          </a:xfrm>
        </p:grpSpPr>
        <p:sp>
          <p:nvSpPr>
            <p:cNvPr id="51" name="Rectangle 50"/>
            <p:cNvSpPr/>
            <p:nvPr/>
          </p:nvSpPr>
          <p:spPr>
            <a:xfrm>
              <a:off x="2633471" y="2881633"/>
              <a:ext cx="5596128" cy="5011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2633471" y="2881633"/>
              <a:ext cx="5596128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Субвенције</a:t>
              </a:r>
              <a:r>
                <a:rPr lang="ru-RU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сe одобравају за функционисање међумесног превоза и  пољопривредним произвођачима. 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eft Brace 38"/>
          <p:cNvSpPr/>
          <p:nvPr/>
        </p:nvSpPr>
        <p:spPr>
          <a:xfrm>
            <a:off x="1447800" y="45720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oup 39"/>
          <p:cNvGrpSpPr/>
          <p:nvPr/>
        </p:nvGrpSpPr>
        <p:grpSpPr>
          <a:xfrm>
            <a:off x="2133600" y="4572000"/>
            <a:ext cx="5590663" cy="501187"/>
            <a:chOff x="2630900" y="3436820"/>
            <a:chExt cx="5590663" cy="5011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2630900" y="3436820"/>
              <a:ext cx="5590663" cy="5011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2630900" y="3436820"/>
              <a:ext cx="5590663" cy="501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Социјална заштита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 све трошкове исплате социјалне помоћи за различите категорије грађана.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Left Brace 40"/>
          <p:cNvSpPr/>
          <p:nvPr/>
        </p:nvSpPr>
        <p:spPr>
          <a:xfrm>
            <a:off x="1524000" y="5105400"/>
            <a:ext cx="411078" cy="742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2133600" y="5105400"/>
            <a:ext cx="5590663" cy="742500"/>
            <a:chOff x="2630900" y="3992008"/>
            <a:chExt cx="5590663" cy="742500"/>
          </a:xfrm>
        </p:grpSpPr>
        <p:sp>
          <p:nvSpPr>
            <p:cNvPr id="47" name="Rectangle 46"/>
            <p:cNvSpPr/>
            <p:nvPr/>
          </p:nvSpPr>
          <p:spPr>
            <a:xfrm>
              <a:off x="2630900" y="3992008"/>
              <a:ext cx="5590663" cy="742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2630900" y="3992008"/>
              <a:ext cx="5590663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5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Буџетска резерва </a:t>
              </a:r>
              <a:r>
                <a:rPr lang="x-none" sz="15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представља новац који се користи за непланиране или недовољно планиране сврхе, као и у случају ванредних околности.</a:t>
              </a:r>
              <a:endParaRPr lang="en-US" sz="15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Left Brace 42"/>
          <p:cNvSpPr/>
          <p:nvPr/>
        </p:nvSpPr>
        <p:spPr>
          <a:xfrm>
            <a:off x="1524000" y="5867400"/>
            <a:ext cx="411078" cy="742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2133600" y="5867400"/>
            <a:ext cx="5590663" cy="742500"/>
            <a:chOff x="2630900" y="4788508"/>
            <a:chExt cx="5590663" cy="742500"/>
          </a:xfrm>
        </p:grpSpPr>
        <p:sp>
          <p:nvSpPr>
            <p:cNvPr id="45" name="Rectangle 44"/>
            <p:cNvSpPr/>
            <p:nvPr/>
          </p:nvSpPr>
          <p:spPr>
            <a:xfrm>
              <a:off x="2630900" y="4788508"/>
              <a:ext cx="5590663" cy="74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2630900" y="4788508"/>
              <a:ext cx="5590663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5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Капитални издаци </a:t>
              </a:r>
              <a:r>
                <a:rPr lang="x-none" sz="15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 трошкови за изградњу нових, или инвестиционо одржавање постојећих објеката, набавку опреме, машина земљишта и слично.</a:t>
              </a:r>
              <a:endParaRPr lang="en-US" sz="15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3505200"/>
            <a:ext cx="1600200" cy="381000"/>
            <a:chOff x="-533400" y="2428539"/>
            <a:chExt cx="2588790" cy="381000"/>
          </a:xfrm>
        </p:grpSpPr>
        <p:sp>
          <p:nvSpPr>
            <p:cNvPr id="56" name="Rectangle 55"/>
            <p:cNvSpPr/>
            <p:nvPr/>
          </p:nvSpPr>
          <p:spPr>
            <a:xfrm>
              <a:off x="0" y="2428539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-533400" y="2504739"/>
              <a:ext cx="2465514" cy="3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Остали расходи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0" y="3962400"/>
            <a:ext cx="1524000" cy="457200"/>
            <a:chOff x="0" y="2983726"/>
            <a:chExt cx="2209799" cy="678000"/>
          </a:xfrm>
        </p:grpSpPr>
        <p:sp>
          <p:nvSpPr>
            <p:cNvPr id="59" name="Rectangle 58"/>
            <p:cNvSpPr/>
            <p:nvPr/>
          </p:nvSpPr>
          <p:spPr>
            <a:xfrm>
              <a:off x="0" y="2983726"/>
              <a:ext cx="2057399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152400" y="3364726"/>
              <a:ext cx="2057399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Субвенције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0" y="4495800"/>
            <a:ext cx="1447800" cy="525600"/>
            <a:chOff x="0" y="3538914"/>
            <a:chExt cx="2131590" cy="525600"/>
          </a:xfrm>
        </p:grpSpPr>
        <p:sp>
          <p:nvSpPr>
            <p:cNvPr id="62" name="Rectangle 61"/>
            <p:cNvSpPr/>
            <p:nvPr/>
          </p:nvSpPr>
          <p:spPr>
            <a:xfrm>
              <a:off x="0" y="3538914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76200" y="3767514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Социјална заштита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5105400"/>
            <a:ext cx="1371600" cy="525600"/>
            <a:chOff x="0" y="4214758"/>
            <a:chExt cx="2131590" cy="525600"/>
          </a:xfrm>
        </p:grpSpPr>
        <p:sp>
          <p:nvSpPr>
            <p:cNvPr id="65" name="Rectangle 64"/>
            <p:cNvSpPr/>
            <p:nvPr/>
          </p:nvSpPr>
          <p:spPr>
            <a:xfrm>
              <a:off x="0" y="4214758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76200" y="4443358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Буџетска резерва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0" y="5867400"/>
            <a:ext cx="1524000" cy="525600"/>
            <a:chOff x="0" y="5011258"/>
            <a:chExt cx="2207790" cy="525600"/>
          </a:xfrm>
        </p:grpSpPr>
        <p:sp>
          <p:nvSpPr>
            <p:cNvPr id="68" name="Rectangle 67"/>
            <p:cNvSpPr/>
            <p:nvPr/>
          </p:nvSpPr>
          <p:spPr>
            <a:xfrm>
              <a:off x="0" y="5011258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52400" y="5239858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Капитални издаци</a:t>
              </a:r>
              <a:endParaRPr lang="en-US" sz="1500" b="1" kern="12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283870">
            <a:off x="906432" y="2092840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Капитални издаци 464.470.000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20559553">
            <a:off x="727652" y="3818958"/>
            <a:ext cx="2286000" cy="10903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Отплата главнице и камате 241.216.000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9870790">
            <a:off x="1752598" y="5449234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Остали расходи 486.686.732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660419">
            <a:off x="4814825" y="5465052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Социјална</a:t>
            </a:r>
            <a:r>
              <a:rPr lang="sr-Cyrl-CS" dirty="0">
                <a:solidFill>
                  <a:schemeClr val="tx1"/>
                </a:solidFill>
              </a:rPr>
              <a:t> </a:t>
            </a:r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помоћ 285.516.000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7825" y="3650922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за запослене 1.049.305.230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0900" y="1519568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Коришћење роба и услуга 1.178.820.347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0333148">
            <a:off x="5864517" y="2065665"/>
            <a:ext cx="2472616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Субвенције, дотације и трансфери 539.406.441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714023"/>
            <a:ext cx="2362200" cy="228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Укупни расходи и издаци </a:t>
            </a:r>
            <a:r>
              <a:rPr lang="sr-Cyrl-C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4.245.420.750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1513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2024. годину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2024. годину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A5A0D3-D571-9874-310E-8FBBEFD14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70638"/>
              </p:ext>
            </p:extLst>
          </p:nvPr>
        </p:nvGraphicFramePr>
        <p:xfrm>
          <a:off x="228600" y="1320463"/>
          <a:ext cx="8458200" cy="492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3BBFB8-3444-0786-35BE-87CD71827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65319"/>
              </p:ext>
            </p:extLst>
          </p:nvPr>
        </p:nvGraphicFramePr>
        <p:xfrm>
          <a:off x="228600" y="1320463"/>
          <a:ext cx="8686800" cy="50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7848600" cy="1382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Укупни трошкови нашег града у 20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 години су се 20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години су се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СМАЊИЛИ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у односу на последњу измену Одлуке о буџету за 20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 годину за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165.745.172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динара, односно за</a:t>
            </a:r>
            <a:r>
              <a:rPr lang="x-non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4.09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" indent="0" eaLnBrk="1" hangingPunct="1">
              <a:buFontTx/>
              <a:buNone/>
            </a:pPr>
            <a:endParaRPr lang="x-none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24932"/>
            <a:ext cx="6851650" cy="21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Расходи за запослене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повећани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 113.328.431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динара;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Капитални издаци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повећани су за 79.621.600 динара;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Коришћење роба и услуга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повећано је за 147.152.847 динара;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Остали расходи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повећани су за 103.106.133 динара.</a:t>
            </a:r>
          </a:p>
          <a:p>
            <a:pPr marL="0" indent="0">
              <a:spcBef>
                <a:spcPct val="20000"/>
              </a:spcBef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638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4179888"/>
            <a:ext cx="485775" cy="1779724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987" y="244992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Шта се променило у односу на 2023. годину?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DFE69D-4A69-75FD-4000-213F1156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020" y="2678867"/>
            <a:ext cx="6851650" cy="116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Субвенције, дотације и трансфери </a:t>
            </a:r>
            <a:r>
              <a:rPr lang="sr-Cyrl-RS" sz="2000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су смањени за 35.225.659 динара.</a:t>
            </a:r>
            <a:endParaRPr lang="en-US" sz="2000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810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3CBBC2-860B-C6C5-56BB-2434D82F9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63936"/>
              </p:ext>
            </p:extLst>
          </p:nvPr>
        </p:nvGraphicFramePr>
        <p:xfrm>
          <a:off x="381000" y="1219200"/>
          <a:ext cx="6934200" cy="4822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2215">
                  <a:extLst>
                    <a:ext uri="{9D8B030D-6E8A-4147-A177-3AD203B41FA5}">
                      <a16:colId xmlns:a16="http://schemas.microsoft.com/office/drawing/2014/main" val="3864681976"/>
                    </a:ext>
                  </a:extLst>
                </a:gridCol>
                <a:gridCol w="1865704">
                  <a:extLst>
                    <a:ext uri="{9D8B030D-6E8A-4147-A177-3AD203B41FA5}">
                      <a16:colId xmlns:a16="http://schemas.microsoft.com/office/drawing/2014/main" val="4181801320"/>
                    </a:ext>
                  </a:extLst>
                </a:gridCol>
                <a:gridCol w="746281">
                  <a:extLst>
                    <a:ext uri="{9D8B030D-6E8A-4147-A177-3AD203B41FA5}">
                      <a16:colId xmlns:a16="http://schemas.microsoft.com/office/drawing/2014/main" val="3429795942"/>
                    </a:ext>
                  </a:extLst>
                </a:gridCol>
              </a:tblGrid>
              <a:tr h="64913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000" u="none" strike="noStrike" dirty="0">
                          <a:effectLst/>
                        </a:rPr>
                        <a:t>Назив програма</a:t>
                      </a:r>
                      <a:endParaRPr lang="sr-Cyrl-R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Средства из Одлуке о буџету за 2023. годину  (износ у динарима)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800" u="none" strike="noStrike">
                          <a:effectLst/>
                        </a:rPr>
                        <a:t>% буџета по програму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09124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СТАНОВАЊЕ, УРБАНИЗАМ И ПРОСТОРНО ПЛАНИРАЊЕ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27,500,000.00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50297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КОМУНАЛНЕ ДЕЛАТНОСТИ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582,360,000.00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30792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ЛОКАЛНИ ЕКОНОМСКИ РАЗВОЈ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17,950,000.00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46475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РАЗВОЈ ТУРИЗМА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78,185,466.00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13151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ПОЉОПРИВРЕДА И РУРАЛНИ РАЗВОЈ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11,000,000.00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69214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ЗАШТИТА ЖИВОТНЕ СРЕДИНЕ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100,500,000.00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37684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ОРГАНИЗАЦИЈА САОБРАЋАЈА И САОБРАЋАЈНА ИНФРАСТРУКТУРА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351,050,000.00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69018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ПРЕДШКОЛСКО ВАСПИТАЊЕ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651,465,990.00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14428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ОСНОВНО ОБРАЗОВАЊЕ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291,791,000.00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33115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СРЕДЊЕ ОБРАЗОВАЊЕ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112,151,600.00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77589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СОЦИЈАЛНА И ДЕЧЈА ЗАШТИТА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393,239,578.00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865217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ЗДРАВСТВЕНА ЗАШТИТА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15,000,000.00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56008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РАЗВОЈ КУЛТУРЕ И ИНФОРМИСАЊА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365,281,063.00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09214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РАЗВОЈ СПОРТА И ОМЛАДИНЕ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337,990,000.00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27261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ОПШТЕ УСЛУГЕ ЛОКАЛНЕ САМОУПРАВЕ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857,304,678.00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29960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ПОЛИТИЧКИ СИСТЕМ ЛОКАЛНЕ САМОУПРАВЕ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44,451,112.00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10587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ЕНЕРГЕТСКА ЕФИКАСНОСТ И ОБНОВЉИВИ ИЗВОРИ ЕНЕРГИЈЕ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8,500,000.00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45691"/>
                  </a:ext>
                </a:extLst>
              </a:tr>
              <a:tr h="23183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Укупно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4,245,720,487.00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30" marR="9330" marT="93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3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Epic Holiday » Jagodina prugom">
            <a:extLst>
              <a:ext uri="{FF2B5EF4-FFF2-40B4-BE49-F238E27FC236}">
                <a16:creationId xmlns:a16="http://schemas.microsoft.com/office/drawing/2014/main" id="{CC501A79-CA49-45E0-8011-C258C9C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86" y="451512"/>
            <a:ext cx="3228522" cy="2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865B3-7A54-AB3E-DF3A-F77E22AF5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95" y="1019173"/>
            <a:ext cx="1753050" cy="1075367"/>
          </a:xfrm>
          <a:prstGeom prst="rect">
            <a:avLst/>
          </a:prstGeom>
        </p:spPr>
      </p:pic>
      <p:pic>
        <p:nvPicPr>
          <p:cNvPr id="2" name="Picture 2" descr="Jagodina">
            <a:extLst>
              <a:ext uri="{FF2B5EF4-FFF2-40B4-BE49-F238E27FC236}">
                <a16:creationId xmlns:a16="http://schemas.microsoft.com/office/drawing/2014/main" id="{82666360-29ED-14FB-C077-46CD2150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470255" cy="23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godina">
            <a:extLst>
              <a:ext uri="{FF2B5EF4-FFF2-40B4-BE49-F238E27FC236}">
                <a16:creationId xmlns:a16="http://schemas.microsoft.com/office/drawing/2014/main" id="{445559AF-11B6-48E0-C42E-035FEB57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305">
            <a:off x="605488" y="3170433"/>
            <a:ext cx="2288141" cy="33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godina">
            <a:extLst>
              <a:ext uri="{FF2B5EF4-FFF2-40B4-BE49-F238E27FC236}">
                <a16:creationId xmlns:a16="http://schemas.microsoft.com/office/drawing/2014/main" id="{1553419B-9C97-D9FC-2E55-1941EA39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868">
            <a:off x="3883138" y="2986390"/>
            <a:ext cx="2365366" cy="35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E8AF4F-8FB1-77E5-44F7-AC9E2693A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937310"/>
              </p:ext>
            </p:extLst>
          </p:nvPr>
        </p:nvGraphicFramePr>
        <p:xfrm>
          <a:off x="501444" y="1143000"/>
          <a:ext cx="666135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Реконструкција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некатегорисаних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атарских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путева у свим сеоским подручјима на територији града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Радови на инвестиционом, текућем одржавању и опремању зграда Домова културе у селима</a:t>
            </a:r>
            <a:endParaRPr lang="sr-Cyrl-C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Израда главног колектора за Индустријски комплекс ''Барутана''</a:t>
            </a:r>
            <a:endParaRPr lang="sr-Cyrl-C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Реконструкција објеката предшколског образовања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водоводне мреже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топловодне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мреже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Најважнији пројекти у 2024. години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858000" cy="1737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x-none" dirty="0"/>
          </a:p>
          <a:p>
            <a:pPr marL="0" indent="0" algn="ctr">
              <a:buNone/>
            </a:pP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x-none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CS" sz="3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адржај</a:t>
            </a:r>
            <a:endParaRPr lang="en-US" sz="3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99060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Увод - обраћање градоначелника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настаје буџет града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учествује у буџетском процесу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основу чега се доноси буџет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шта се троше јавна средства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Најважнији пројекти 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7346"/>
            <a:ext cx="66525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Драги суграђани и суграђанке,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Грађански буџет представља сажет и јасан приказ Одлуке о буџету града </a:t>
            </a:r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Јагодине у заједничком постављању циљева, дефинисању приоритета и планирању развоја нашег града.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ctr"/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Ратко Стевановић, дипл.инж.ел.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Градоначелник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219200"/>
            <a:ext cx="42672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Директни корисници буџетских средстава:</a:t>
            </a:r>
          </a:p>
          <a:p>
            <a:pPr lvl="0"/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Скупштина града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радоначелник </a:t>
            </a: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Градско веће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</a:t>
            </a:r>
            <a:r>
              <a:rPr lang="sr-Cyrl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друштвене делатности, 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опште</a:t>
            </a:r>
            <a:r>
              <a:rPr lang="sr-Latn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нормативне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заједничке послове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финансије, привреду, комуналне делатности и урбанизам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јавне приходе,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заштиту животне средине и инспекцијски надзор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послове органа града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Градско правобранилаштво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x-none" alt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19200"/>
            <a:ext cx="34290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Индиректни корисници буџетских средстава:</a:t>
            </a:r>
          </a:p>
          <a:p>
            <a:pPr lvl="0"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Туристичка организација Града Јагодина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Предшколска установа ''Пионир''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Културни центар ''Светозар Марковић''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Историјски архив ''Средње Поморавље''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Народна Библиотека ''Радислав Никчевић''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Завичајни музеј</a:t>
            </a: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Месне заједнице (52 сеоске и 8 градских)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65" y="4465637"/>
            <a:ext cx="4038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Основне и средње школе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Центар за социјални рад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Јагодински спортски савез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Непрофитне организације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228600" y="1114437"/>
            <a:ext cx="7065743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БУЏЕТ </a:t>
            </a:r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Приликом дефинисања овог, за град </a:t>
            </a:r>
            <a:r>
              <a:rPr lang="sr-Cyrl-CS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071" y="269757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настаје буџет града?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7004560"/>
              </p:ext>
            </p:extLst>
          </p:nvPr>
        </p:nvGraphicFramePr>
        <p:xfrm>
          <a:off x="327934" y="1347992"/>
          <a:ext cx="8282666" cy="505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629400" y="3429000"/>
            <a:ext cx="1981200" cy="1676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 и њихова удружења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675656" cy="1684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предузећа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Ко учествује у буџетском процесу?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9055825"/>
              </p:ext>
            </p:extLst>
          </p:nvPr>
        </p:nvGraphicFramePr>
        <p:xfrm>
          <a:off x="152400" y="934998"/>
          <a:ext cx="8610600" cy="529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3810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На основу чега се доноси буџет?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581" y="1062807"/>
            <a:ext cx="8286808" cy="3593659"/>
          </a:xfrm>
          <a:noFill/>
        </p:spPr>
        <p:txBody>
          <a:bodyPr>
            <a:normAutofit/>
          </a:bodyPr>
          <a:lstStyle/>
          <a:p>
            <a:pPr algn="just"/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Укупни </a:t>
            </a:r>
            <a:r>
              <a:rPr lang="x-none" sz="1600" b="1" dirty="0">
                <a:latin typeface="Times New Roman" pitchFamily="18" charset="0"/>
                <a:cs typeface="Times New Roman" pitchFamily="18" charset="0"/>
              </a:rPr>
              <a:t>јавни приходи и примања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града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 Јагодине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. годину износе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x-none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Одлуком о буџету града </a:t>
            </a:r>
            <a:r>
              <a:rPr lang="x-non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. годину планирана су средства из буџета града у износу од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245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динара, пренета средства из ранијих година у износу од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665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956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динара и средства из осталих извора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497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032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9241770"/>
              </p:ext>
            </p:extLst>
          </p:nvPr>
        </p:nvGraphicFramePr>
        <p:xfrm>
          <a:off x="584116" y="4860475"/>
          <a:ext cx="8032976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571136" y="2384596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386" y="1997525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48802" y="2273734"/>
            <a:ext cx="408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CS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600" b="1" dirty="0">
                <a:latin typeface="Times New Roman" pitchFamily="18" charset="0"/>
                <a:cs typeface="Times New Roman" pitchFamily="18" charset="0"/>
              </a:rPr>
              <a:t>милијарди динара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04800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 се пуни градска каса?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5928</TotalTime>
  <Words>1937</Words>
  <Application>Microsoft Office PowerPoint</Application>
  <PresentationFormat>On-screen Show (4:3)</PresentationFormat>
  <Paragraphs>291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470</cp:revision>
  <cp:lastPrinted>2024-07-23T11:50:59Z</cp:lastPrinted>
  <dcterms:created xsi:type="dcterms:W3CDTF">2006-08-16T00:00:00Z</dcterms:created>
  <dcterms:modified xsi:type="dcterms:W3CDTF">2024-07-24T06:17:11Z</dcterms:modified>
</cp:coreProperties>
</file>